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Inter Bold" charset="1" panose="020B0802030000000004"/>
      <p:regular r:id="rId12"/>
    </p:embeddedFont>
    <p:embeddedFont>
      <p:font typeface="Poppins Light" charset="1" panose="00000400000000000000"/>
      <p:regular r:id="rId13"/>
    </p:embeddedFont>
    <p:embeddedFont>
      <p:font typeface="Poppins" charset="1" panose="00000500000000000000"/>
      <p:regular r:id="rId14"/>
    </p:embeddedFont>
    <p:embeddedFont>
      <p:font typeface="Canva Sans Bold" charset="1" panose="020B0803030501040103"/>
      <p:regular r:id="rId15"/>
    </p:embeddedFont>
    <p:embeddedFont>
      <p:font typeface="Canva Sans" charset="1" panose="020B0503030501040103"/>
      <p:regular r:id="rId16"/>
    </p:embeddedFont>
    <p:embeddedFont>
      <p:font typeface="Open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t="0" r="0" b="-218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0900" y="2841775"/>
            <a:ext cx="16192235" cy="380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74"/>
              </a:lnSpc>
              <a:spcBef>
                <a:spcPct val="0"/>
              </a:spcBef>
            </a:pPr>
            <a:r>
              <a:rPr lang="en-US" b="true" sz="10910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SMART AI FARMING ASSISTANT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261732" y="2221561"/>
            <a:ext cx="7944966" cy="4429319"/>
          </a:xfrm>
          <a:custGeom>
            <a:avLst/>
            <a:gdLst/>
            <a:ahLst/>
            <a:cxnLst/>
            <a:rect r="r" b="b" t="t" l="l"/>
            <a:pathLst>
              <a:path h="4429319" w="7944966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19182" y="2602603"/>
            <a:ext cx="965654" cy="916494"/>
          </a:xfrm>
          <a:custGeom>
            <a:avLst/>
            <a:gdLst/>
            <a:ahLst/>
            <a:cxnLst/>
            <a:rect r="r" b="b" t="t" l="l"/>
            <a:pathLst>
              <a:path h="916494" w="965654">
                <a:moveTo>
                  <a:pt x="0" y="0"/>
                </a:moveTo>
                <a:lnTo>
                  <a:pt x="965654" y="0"/>
                </a:lnTo>
                <a:lnTo>
                  <a:pt x="965654" y="916494"/>
                </a:lnTo>
                <a:lnTo>
                  <a:pt x="0" y="9164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1117" y="1028700"/>
            <a:ext cx="6438183" cy="8229600"/>
          </a:xfrm>
          <a:custGeom>
            <a:avLst/>
            <a:gdLst/>
            <a:ahLst/>
            <a:cxnLst/>
            <a:rect r="r" b="b" t="t" l="l"/>
            <a:pathLst>
              <a:path h="8229600" w="6438183">
                <a:moveTo>
                  <a:pt x="0" y="0"/>
                </a:moveTo>
                <a:lnTo>
                  <a:pt x="6438183" y="0"/>
                </a:lnTo>
                <a:lnTo>
                  <a:pt x="64381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185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02779"/>
            <a:ext cx="9241597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000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Challenges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414585"/>
            <a:ext cx="9241597" cy="972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Farmers Face Today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918547" y="2098004"/>
            <a:ext cx="584363" cy="554614"/>
          </a:xfrm>
          <a:custGeom>
            <a:avLst/>
            <a:gdLst/>
            <a:ahLst/>
            <a:cxnLst/>
            <a:rect r="r" b="b" t="t" l="l"/>
            <a:pathLst>
              <a:path h="554614" w="584363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821117" y="8386023"/>
            <a:ext cx="3219092" cy="872277"/>
            <a:chOff x="0" y="0"/>
            <a:chExt cx="4292122" cy="116303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292122" cy="1163036"/>
              <a:chOff x="0" y="0"/>
              <a:chExt cx="847827" cy="2297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47827" cy="229736"/>
              </a:xfrm>
              <a:custGeom>
                <a:avLst/>
                <a:gdLst/>
                <a:ahLst/>
                <a:cxnLst/>
                <a:rect r="r" b="b" t="t" l="l"/>
                <a:pathLst>
                  <a:path h="229736" w="847827">
                    <a:moveTo>
                      <a:pt x="0" y="0"/>
                    </a:moveTo>
                    <a:lnTo>
                      <a:pt x="847827" y="0"/>
                    </a:lnTo>
                    <a:lnTo>
                      <a:pt x="847827" y="229736"/>
                    </a:lnTo>
                    <a:lnTo>
                      <a:pt x="0" y="229736"/>
                    </a:lnTo>
                    <a:close/>
                  </a:path>
                </a:pathLst>
              </a:custGeom>
              <a:solidFill>
                <a:srgbClr val="34482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47827" cy="267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96326" y="312278"/>
              <a:ext cx="2499471" cy="481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30 - 11 - 26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945948" y="1258570"/>
            <a:ext cx="8645662" cy="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4040208" y="8386023"/>
            <a:ext cx="3219092" cy="872277"/>
            <a:chOff x="0" y="0"/>
            <a:chExt cx="4292122" cy="116303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4292122" cy="1163036"/>
              <a:chOff x="0" y="0"/>
              <a:chExt cx="847827" cy="22973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47827" cy="229736"/>
              </a:xfrm>
              <a:custGeom>
                <a:avLst/>
                <a:gdLst/>
                <a:ahLst/>
                <a:cxnLst/>
                <a:rect r="r" b="b" t="t" l="l"/>
                <a:pathLst>
                  <a:path h="229736" w="847827">
                    <a:moveTo>
                      <a:pt x="0" y="0"/>
                    </a:moveTo>
                    <a:lnTo>
                      <a:pt x="847827" y="0"/>
                    </a:lnTo>
                    <a:lnTo>
                      <a:pt x="847827" y="229736"/>
                    </a:lnTo>
                    <a:lnTo>
                      <a:pt x="0" y="229736"/>
                    </a:lnTo>
                    <a:close/>
                  </a:path>
                </a:pathLst>
              </a:custGeom>
              <a:solidFill>
                <a:srgbClr val="BFE063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47827" cy="2678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592149" y="231147"/>
              <a:ext cx="3107824" cy="674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050"/>
                </a:lnSpc>
              </a:pPr>
              <a:r>
                <a:rPr lang="en-US" sz="1464" spc="87">
                  <a:solidFill>
                    <a:srgbClr val="34482A"/>
                  </a:solidFill>
                  <a:latin typeface="Poppins"/>
                  <a:ea typeface="Poppins"/>
                  <a:cs typeface="Poppins"/>
                  <a:sym typeface="Poppins"/>
                </a:rPr>
                <a:t>PRESENTATION BY</a:t>
              </a:r>
            </a:p>
            <a:p>
              <a:pPr algn="ctr">
                <a:lnSpc>
                  <a:spcPts val="2050"/>
                </a:lnSpc>
                <a:spcBef>
                  <a:spcPct val="0"/>
                </a:spcBef>
              </a:pPr>
              <a:r>
                <a:rPr lang="en-US" sz="1464" spc="87">
                  <a:solidFill>
                    <a:srgbClr val="34482A"/>
                  </a:solidFill>
                  <a:latin typeface="Poppins"/>
                  <a:ea typeface="Poppins"/>
                  <a:cs typeface="Poppins"/>
                  <a:sym typeface="Poppins"/>
                </a:rPr>
                <a:t>AARON LOEB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5948" y="4625529"/>
            <a:ext cx="3914710" cy="165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 u="sng">
                <a:solidFill>
                  <a:srgbClr val="3448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Unpredictable Weather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Rain may come early, late, or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not at all, making crop planning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extremely difficult for farmers.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7268210"/>
            <a:ext cx="3914710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u="sng">
                <a:solidFill>
                  <a:srgbClr val="3448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Wrong Crop Choices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Selecting unsuitable crops leads to devastating failures and significant financial losses for farming families.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545555" y="4625529"/>
            <a:ext cx="3914710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u="sng">
                <a:solidFill>
                  <a:srgbClr val="3448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Language Barriers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Many farmers cannot read English or navigate complex agricultural applications effectively.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76900" y="7187120"/>
            <a:ext cx="3914710" cy="199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b="true" sz="1899" u="sng">
                <a:solidFill>
                  <a:srgbClr val="34482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Information Gaps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Farmers lack access to current market prices, government schemes, and disease identification expertise.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2825" y="-173053"/>
            <a:ext cx="9586825" cy="10594649"/>
          </a:xfrm>
          <a:custGeom>
            <a:avLst/>
            <a:gdLst/>
            <a:ahLst/>
            <a:cxnLst/>
            <a:rect r="r" b="b" t="t" l="l"/>
            <a:pathLst>
              <a:path h="10594649" w="9586825">
                <a:moveTo>
                  <a:pt x="0" y="0"/>
                </a:moveTo>
                <a:lnTo>
                  <a:pt x="9586825" y="0"/>
                </a:lnTo>
                <a:lnTo>
                  <a:pt x="9586825" y="10594650"/>
                </a:lnTo>
                <a:lnTo>
                  <a:pt x="0" y="105946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51" t="-14584" r="-6935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5695" y="3950095"/>
            <a:ext cx="9409695" cy="3587969"/>
            <a:chOff x="0" y="0"/>
            <a:chExt cx="2478274" cy="9449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78274" cy="944979"/>
            </a:xfrm>
            <a:custGeom>
              <a:avLst/>
              <a:gdLst/>
              <a:ahLst/>
              <a:cxnLst/>
              <a:rect r="r" b="b" t="t" l="l"/>
              <a:pathLst>
                <a:path h="944979" w="2478274">
                  <a:moveTo>
                    <a:pt x="0" y="0"/>
                  </a:moveTo>
                  <a:lnTo>
                    <a:pt x="2478274" y="0"/>
                  </a:lnTo>
                  <a:lnTo>
                    <a:pt x="2478274" y="944979"/>
                  </a:lnTo>
                  <a:lnTo>
                    <a:pt x="0" y="94497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78274" cy="983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44216" y="4544585"/>
            <a:ext cx="12246189" cy="1298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48"/>
              </a:lnSpc>
            </a:pPr>
            <a:r>
              <a:rPr lang="en-US" sz="8600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Smart Solution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941388" y="4535060"/>
            <a:ext cx="571851" cy="542738"/>
          </a:xfrm>
          <a:custGeom>
            <a:avLst/>
            <a:gdLst/>
            <a:ahLst/>
            <a:cxnLst/>
            <a:rect r="r" b="b" t="t" l="l"/>
            <a:pathLst>
              <a:path h="542738" w="571851">
                <a:moveTo>
                  <a:pt x="0" y="0"/>
                </a:moveTo>
                <a:lnTo>
                  <a:pt x="571851" y="0"/>
                </a:lnTo>
                <a:lnTo>
                  <a:pt x="571851" y="542738"/>
                </a:lnTo>
                <a:lnTo>
                  <a:pt x="0" y="542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0" y="5852304"/>
            <a:ext cx="12890405" cy="2103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9"/>
              </a:lnSpc>
            </a:pPr>
            <a:r>
              <a:rPr lang="en-US" sz="6999" b="true">
                <a:solidFill>
                  <a:srgbClr val="98B563"/>
                </a:solidFill>
                <a:latin typeface="Inter Bold"/>
                <a:ea typeface="Inter Bold"/>
                <a:cs typeface="Inter Bold"/>
                <a:sym typeface="Inter Bold"/>
              </a:rPr>
              <a:t>for Multiple Problems</a:t>
            </a:r>
          </a:p>
          <a:p>
            <a:pPr algn="l">
              <a:lnSpc>
                <a:spcPts val="825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-265695" y="-173053"/>
            <a:ext cx="4837695" cy="1045330"/>
            <a:chOff x="0" y="0"/>
            <a:chExt cx="1274126" cy="27531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4126" cy="275313"/>
            </a:xfrm>
            <a:custGeom>
              <a:avLst/>
              <a:gdLst/>
              <a:ahLst/>
              <a:cxnLst/>
              <a:rect r="r" b="b" t="t" l="l"/>
              <a:pathLst>
                <a:path h="275313" w="1274126">
                  <a:moveTo>
                    <a:pt x="0" y="0"/>
                  </a:moveTo>
                  <a:lnTo>
                    <a:pt x="1274126" y="0"/>
                  </a:lnTo>
                  <a:lnTo>
                    <a:pt x="1274126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274126" cy="31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572000" y="-173053"/>
            <a:ext cx="4572000" cy="1045330"/>
            <a:chOff x="0" y="0"/>
            <a:chExt cx="1204148" cy="2753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04148" cy="275313"/>
            </a:xfrm>
            <a:custGeom>
              <a:avLst/>
              <a:gdLst/>
              <a:ahLst/>
              <a:cxnLst/>
              <a:rect r="r" b="b" t="t" l="l"/>
              <a:pathLst>
                <a:path h="275313" w="1204148">
                  <a:moveTo>
                    <a:pt x="0" y="0"/>
                  </a:moveTo>
                  <a:lnTo>
                    <a:pt x="1204148" y="0"/>
                  </a:lnTo>
                  <a:lnTo>
                    <a:pt x="1204148" y="275313"/>
                  </a:lnTo>
                  <a:lnTo>
                    <a:pt x="0" y="275313"/>
                  </a:lnTo>
                  <a:close/>
                </a:path>
              </a:pathLst>
            </a:custGeom>
            <a:solidFill>
              <a:srgbClr val="BFE06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04148" cy="3134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444878" y="3194575"/>
            <a:ext cx="597723" cy="59772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524974" y="3336892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444878" y="5445218"/>
            <a:ext cx="597723" cy="59772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10524974" y="5587535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444878" y="7700291"/>
            <a:ext cx="597723" cy="597723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482A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524974" y="7842609"/>
            <a:ext cx="437531" cy="274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2"/>
              </a:lnSpc>
              <a:spcBef>
                <a:spcPct val="0"/>
              </a:spcBef>
            </a:pPr>
            <a:r>
              <a:rPr lang="en-US" b="true" sz="1587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AutoShape 27" id="27"/>
          <p:cNvSpPr/>
          <p:nvPr/>
        </p:nvSpPr>
        <p:spPr>
          <a:xfrm>
            <a:off x="10444878" y="862752"/>
            <a:ext cx="6814422" cy="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8" id="28"/>
          <p:cNvSpPr txBox="true"/>
          <p:nvPr/>
        </p:nvSpPr>
        <p:spPr>
          <a:xfrm rot="0">
            <a:off x="11050446" y="3327367"/>
            <a:ext cx="544059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 u="sng">
                <a:solidFill>
                  <a:srgbClr val="5F7C3D"/>
                </a:solidFill>
                <a:latin typeface="Canva Sans"/>
                <a:ea typeface="Canva Sans"/>
                <a:cs typeface="Canva Sans"/>
                <a:sym typeface="Canva Sans"/>
              </a:rPr>
              <a:t>Weather &amp; Crop Prediction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310186" y="5524238"/>
            <a:ext cx="518085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trike="noStrike" u="sng">
                <a:solidFill>
                  <a:srgbClr val="5F7C3D"/>
                </a:solidFill>
                <a:latin typeface="Canva Sans"/>
                <a:ea typeface="Canva Sans"/>
                <a:cs typeface="Canva Sans"/>
                <a:sym typeface="Canva Sans"/>
              </a:rPr>
              <a:t>Multilingual Communication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962505" y="7727690"/>
            <a:ext cx="5440595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trike="noStrike" u="sng">
                <a:solidFill>
                  <a:srgbClr val="5F7C3D"/>
                </a:solidFill>
                <a:latin typeface="Canva Sans"/>
                <a:ea typeface="Canva Sans"/>
                <a:cs typeface="Canva Sans"/>
                <a:sym typeface="Canva Sans"/>
              </a:rPr>
              <a:t>Comprehensive Guidance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524974" y="4125673"/>
            <a:ext cx="6272585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models predict weather patterns and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recommend optimal crops for local conditions.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455648" y="6242829"/>
            <a:ext cx="463019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Farmers can interact in Hindi or Gujarati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through voice and text interfaces.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55648" y="8543434"/>
            <a:ext cx="5514677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Provides market insights, disease identification,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and government scheme information.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B56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65521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65521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65521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65521" y="196502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91455" y="3189493"/>
            <a:ext cx="614036" cy="764134"/>
          </a:xfrm>
          <a:custGeom>
            <a:avLst/>
            <a:gdLst/>
            <a:ahLst/>
            <a:cxnLst/>
            <a:rect r="r" b="b" t="t" l="l"/>
            <a:pathLst>
              <a:path h="764134" w="614036">
                <a:moveTo>
                  <a:pt x="0" y="0"/>
                </a:moveTo>
                <a:lnTo>
                  <a:pt x="614036" y="0"/>
                </a:lnTo>
                <a:lnTo>
                  <a:pt x="614036" y="764133"/>
                </a:lnTo>
                <a:lnTo>
                  <a:pt x="0" y="7641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39744" y="3185290"/>
            <a:ext cx="610553" cy="768336"/>
          </a:xfrm>
          <a:custGeom>
            <a:avLst/>
            <a:gdLst/>
            <a:ahLst/>
            <a:cxnLst/>
            <a:rect r="r" b="b" t="t" l="l"/>
            <a:pathLst>
              <a:path h="768336" w="610553">
                <a:moveTo>
                  <a:pt x="0" y="0"/>
                </a:moveTo>
                <a:lnTo>
                  <a:pt x="610553" y="0"/>
                </a:lnTo>
                <a:lnTo>
                  <a:pt x="610553" y="768336"/>
                </a:lnTo>
                <a:lnTo>
                  <a:pt x="0" y="7683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29555" y="6326600"/>
            <a:ext cx="537836" cy="669307"/>
          </a:xfrm>
          <a:custGeom>
            <a:avLst/>
            <a:gdLst/>
            <a:ahLst/>
            <a:cxnLst/>
            <a:rect r="r" b="b" t="t" l="l"/>
            <a:pathLst>
              <a:path h="669307" w="537836">
                <a:moveTo>
                  <a:pt x="0" y="0"/>
                </a:moveTo>
                <a:lnTo>
                  <a:pt x="537836" y="0"/>
                </a:lnTo>
                <a:lnTo>
                  <a:pt x="537836" y="669307"/>
                </a:lnTo>
                <a:lnTo>
                  <a:pt x="0" y="6693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00872" y="6326600"/>
            <a:ext cx="649425" cy="817253"/>
          </a:xfrm>
          <a:custGeom>
            <a:avLst/>
            <a:gdLst/>
            <a:ahLst/>
            <a:cxnLst/>
            <a:rect r="r" b="b" t="t" l="l"/>
            <a:pathLst>
              <a:path h="817253" w="649425">
                <a:moveTo>
                  <a:pt x="0" y="0"/>
                </a:moveTo>
                <a:lnTo>
                  <a:pt x="649425" y="0"/>
                </a:lnTo>
                <a:lnTo>
                  <a:pt x="649425" y="817254"/>
                </a:lnTo>
                <a:lnTo>
                  <a:pt x="0" y="8172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8534" y="1721144"/>
            <a:ext cx="5336987" cy="1646149"/>
          </a:xfrm>
          <a:custGeom>
            <a:avLst/>
            <a:gdLst/>
            <a:ahLst/>
            <a:cxnLst/>
            <a:rect r="r" b="b" t="t" l="l"/>
            <a:pathLst>
              <a:path h="1646149" w="5336987">
                <a:moveTo>
                  <a:pt x="0" y="0"/>
                </a:moveTo>
                <a:lnTo>
                  <a:pt x="5336987" y="0"/>
                </a:lnTo>
                <a:lnTo>
                  <a:pt x="5336987" y="1646149"/>
                </a:lnTo>
                <a:lnTo>
                  <a:pt x="0" y="16461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8534" y="6661254"/>
            <a:ext cx="5336987" cy="2131329"/>
          </a:xfrm>
          <a:custGeom>
            <a:avLst/>
            <a:gdLst/>
            <a:ahLst/>
            <a:cxnLst/>
            <a:rect r="r" b="b" t="t" l="l"/>
            <a:pathLst>
              <a:path h="2131329" w="5336987">
                <a:moveTo>
                  <a:pt x="0" y="0"/>
                </a:moveTo>
                <a:lnTo>
                  <a:pt x="5336987" y="0"/>
                </a:lnTo>
                <a:lnTo>
                  <a:pt x="5336987" y="2131329"/>
                </a:lnTo>
                <a:lnTo>
                  <a:pt x="0" y="2131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22479" y="1721144"/>
            <a:ext cx="5523670" cy="1703729"/>
          </a:xfrm>
          <a:custGeom>
            <a:avLst/>
            <a:gdLst/>
            <a:ahLst/>
            <a:cxnLst/>
            <a:rect r="r" b="b" t="t" l="l"/>
            <a:pathLst>
              <a:path h="1703729" w="5523670">
                <a:moveTo>
                  <a:pt x="0" y="0"/>
                </a:moveTo>
                <a:lnTo>
                  <a:pt x="5523670" y="0"/>
                </a:lnTo>
                <a:lnTo>
                  <a:pt x="5523670" y="1703729"/>
                </a:lnTo>
                <a:lnTo>
                  <a:pt x="0" y="170372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317122" y="6757517"/>
            <a:ext cx="5072151" cy="1564462"/>
          </a:xfrm>
          <a:custGeom>
            <a:avLst/>
            <a:gdLst/>
            <a:ahLst/>
            <a:cxnLst/>
            <a:rect r="r" b="b" t="t" l="l"/>
            <a:pathLst>
              <a:path h="1564462" w="5072151">
                <a:moveTo>
                  <a:pt x="0" y="0"/>
                </a:moveTo>
                <a:lnTo>
                  <a:pt x="5072151" y="0"/>
                </a:lnTo>
                <a:lnTo>
                  <a:pt x="5072151" y="1564462"/>
                </a:lnTo>
                <a:lnTo>
                  <a:pt x="0" y="15644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1117" y="1028700"/>
            <a:ext cx="6438183" cy="8229600"/>
          </a:xfrm>
          <a:custGeom>
            <a:avLst/>
            <a:gdLst/>
            <a:ahLst/>
            <a:cxnLst/>
            <a:rect r="r" b="b" t="t" l="l"/>
            <a:pathLst>
              <a:path h="8229600" w="6438183">
                <a:moveTo>
                  <a:pt x="0" y="0"/>
                </a:moveTo>
                <a:lnTo>
                  <a:pt x="6438183" y="0"/>
                </a:lnTo>
                <a:lnTo>
                  <a:pt x="643818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185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005929"/>
            <a:ext cx="9241597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9"/>
              </a:lnSpc>
            </a:pPr>
            <a:r>
              <a:rPr lang="en-US" sz="6999" b="true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Smart Forecasting &amp; Recommendations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9144000" y="1488440"/>
            <a:ext cx="584363" cy="554614"/>
          </a:xfrm>
          <a:custGeom>
            <a:avLst/>
            <a:gdLst/>
            <a:ahLst/>
            <a:cxnLst/>
            <a:rect r="r" b="b" t="t" l="l"/>
            <a:pathLst>
              <a:path h="554614" w="584363">
                <a:moveTo>
                  <a:pt x="0" y="0"/>
                </a:moveTo>
                <a:lnTo>
                  <a:pt x="584363" y="0"/>
                </a:lnTo>
                <a:lnTo>
                  <a:pt x="584363" y="554614"/>
                </a:lnTo>
                <a:lnTo>
                  <a:pt x="0" y="554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493361" y="8605944"/>
            <a:ext cx="1874603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30 - 11 - 26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28700" y="1258570"/>
            <a:ext cx="8562910" cy="0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484320" y="8549858"/>
            <a:ext cx="2330868" cy="51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0"/>
              </a:lnSpc>
            </a:pPr>
            <a:r>
              <a:rPr lang="en-US" sz="1464" spc="87">
                <a:solidFill>
                  <a:srgbClr val="34482A"/>
                </a:solidFill>
                <a:latin typeface="Poppins"/>
                <a:ea typeface="Poppins"/>
                <a:cs typeface="Poppins"/>
                <a:sym typeface="Poppins"/>
              </a:rPr>
              <a:t>PRESENTATION BY</a:t>
            </a:r>
          </a:p>
          <a:p>
            <a:pPr algn="ctr">
              <a:lnSpc>
                <a:spcPts val="2050"/>
              </a:lnSpc>
              <a:spcBef>
                <a:spcPct val="0"/>
              </a:spcBef>
            </a:pPr>
            <a:r>
              <a:rPr lang="en-US" sz="1464" spc="87">
                <a:solidFill>
                  <a:srgbClr val="34482A"/>
                </a:solidFill>
                <a:latin typeface="Poppins"/>
                <a:ea typeface="Poppins"/>
                <a:cs typeface="Poppins"/>
                <a:sym typeface="Poppins"/>
              </a:rPr>
              <a:t>AARON LOEB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4310463"/>
            <a:ext cx="6620133" cy="218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1"/>
              </a:lnSpc>
              <a:spcBef>
                <a:spcPct val="0"/>
              </a:spcBef>
            </a:pPr>
            <a:r>
              <a:rPr lang="en-US" b="true" sz="317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Weather Forecasting</a:t>
            </a:r>
          </a:p>
          <a:p>
            <a:pPr algn="ctr">
              <a:lnSpc>
                <a:spcPts val="2491"/>
              </a:lnSpc>
              <a:spcBef>
                <a:spcPct val="0"/>
              </a:spcBef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predict rainfall amount, duration, and probability with good accuracy for local microclimates.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7095833"/>
            <a:ext cx="7480150" cy="227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b="true" sz="3099" strike="noStrike" u="non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Crop Recommendations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  <a:p>
            <a:pPr algn="ctr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trike="noStrike" u="none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 suggests optimal crops based on soil type, predicted weather conditions, and historical yield data for maximum profitability.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57" t="0" r="0" b="-218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92051" y="2366814"/>
            <a:ext cx="10303899" cy="4045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12"/>
              </a:lnSpc>
            </a:pPr>
            <a:r>
              <a:rPr lang="en-US" b="true" sz="18308">
                <a:solidFill>
                  <a:srgbClr val="34482A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4503402" y="2668118"/>
            <a:ext cx="0" cy="2795557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3699979" y="2668118"/>
            <a:ext cx="0" cy="2795557"/>
          </a:xfrm>
          <a:prstGeom prst="line">
            <a:avLst/>
          </a:prstGeom>
          <a:ln cap="flat" w="19050">
            <a:solidFill>
              <a:srgbClr val="6F913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143247" y="2096662"/>
            <a:ext cx="786342" cy="746310"/>
          </a:xfrm>
          <a:custGeom>
            <a:avLst/>
            <a:gdLst/>
            <a:ahLst/>
            <a:cxnLst/>
            <a:rect r="r" b="b" t="t" l="l"/>
            <a:pathLst>
              <a:path h="746310" w="786342">
                <a:moveTo>
                  <a:pt x="0" y="0"/>
                </a:moveTo>
                <a:lnTo>
                  <a:pt x="786342" y="0"/>
                </a:lnTo>
                <a:lnTo>
                  <a:pt x="786342" y="746311"/>
                </a:lnTo>
                <a:lnTo>
                  <a:pt x="0" y="7463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1781" y="1200417"/>
            <a:ext cx="7944966" cy="4429319"/>
          </a:xfrm>
          <a:custGeom>
            <a:avLst/>
            <a:gdLst/>
            <a:ahLst/>
            <a:cxnLst/>
            <a:rect r="r" b="b" t="t" l="l"/>
            <a:pathLst>
              <a:path h="4429319" w="7944966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08819" y="4828981"/>
            <a:ext cx="7944966" cy="4429319"/>
          </a:xfrm>
          <a:custGeom>
            <a:avLst/>
            <a:gdLst/>
            <a:ahLst/>
            <a:cxnLst/>
            <a:rect r="r" b="b" t="t" l="l"/>
            <a:pathLst>
              <a:path h="4429319" w="7944966">
                <a:moveTo>
                  <a:pt x="0" y="0"/>
                </a:moveTo>
                <a:lnTo>
                  <a:pt x="7944966" y="0"/>
                </a:lnTo>
                <a:lnTo>
                  <a:pt x="7944966" y="4429319"/>
                </a:lnTo>
                <a:lnTo>
                  <a:pt x="0" y="44293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DAGy7VIVT3g</dc:identifier>
  <dcterms:modified xsi:type="dcterms:W3CDTF">2011-08-01T06:04:30Z</dcterms:modified>
  <cp:revision>1</cp:revision>
  <dc:title>Green and White Modern Simple Agriculture Presentation</dc:title>
</cp:coreProperties>
</file>